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4"/>
  </p:handoutMasterIdLst>
  <p:sldIdLst>
    <p:sldId id="256" r:id="rId2"/>
    <p:sldId id="260" r:id="rId3"/>
    <p:sldId id="262" r:id="rId4"/>
    <p:sldId id="264" r:id="rId5"/>
    <p:sldId id="267" r:id="rId6"/>
    <p:sldId id="263" r:id="rId7"/>
    <p:sldId id="268" r:id="rId8"/>
    <p:sldId id="265" r:id="rId9"/>
    <p:sldId id="269" r:id="rId10"/>
    <p:sldId id="270" r:id="rId11"/>
    <p:sldId id="271" r:id="rId12"/>
    <p:sldId id="266" r:id="rId13"/>
  </p:sldIdLst>
  <p:sldSz cx="9144000" cy="6858000" type="screen4x3"/>
  <p:notesSz cx="6858000" cy="9144000"/>
  <p:defaultTextStyle>
    <a:defPPr>
      <a:defRPr lang="pl-PL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95D0F"/>
    <a:srgbClr val="FF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0875" autoAdjust="0"/>
    <p:restoredTop sz="90929"/>
  </p:normalViewPr>
  <p:slideViewPr>
    <p:cSldViewPr>
      <p:cViewPr varScale="1">
        <p:scale>
          <a:sx n="80" d="100"/>
          <a:sy n="80" d="100"/>
        </p:scale>
        <p:origin x="-1728" y="-68"/>
      </p:cViewPr>
      <p:guideLst>
        <p:guide orient="horz" pos="4176"/>
        <p:guide pos="156"/>
      </p:guideLst>
    </p:cSldViewPr>
  </p:slideViewPr>
  <p:outlineViewPr>
    <p:cViewPr>
      <p:scale>
        <a:sx n="75" d="100"/>
        <a:sy n="75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Zeszyt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G:\Sprawozdania%20z%20wydzia&#322;&#243;w\wykresy%202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title>
      <c:tx>
        <c:rich>
          <a:bodyPr/>
          <a:lstStyle/>
          <a:p>
            <a:pPr>
              <a:defRPr/>
            </a:pPr>
            <a:r>
              <a:rPr lang="en-US" sz="1400">
                <a:latin typeface="Verdana" pitchFamily="34" charset="0"/>
                <a:ea typeface="Verdana" pitchFamily="34" charset="0"/>
                <a:cs typeface="Verdana" pitchFamily="34" charset="0"/>
              </a:rPr>
              <a:t>Liczba umów zawartych z organizacjami pozarządowymi na zadania realizowane </a:t>
            </a:r>
            <a:r>
              <a:rPr lang="pl-PL" sz="140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pl-PL" sz="140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US" sz="1400">
                <a:latin typeface="Verdana" pitchFamily="34" charset="0"/>
                <a:ea typeface="Verdana" pitchFamily="34" charset="0"/>
                <a:cs typeface="Verdana" pitchFamily="34" charset="0"/>
              </a:rPr>
              <a:t>w 2020 roku</a:t>
            </a:r>
          </a:p>
        </c:rich>
      </c:tx>
      <c:layout>
        <c:manualLayout>
          <c:xMode val="edge"/>
          <c:yMode val="edge"/>
          <c:x val="0.11878455352655447"/>
          <c:y val="0"/>
        </c:manualLayout>
      </c:layout>
    </c:title>
    <c:plotArea>
      <c:layout/>
      <c:pieChart>
        <c:varyColors val="1"/>
        <c:dLbls>
          <c:showCatName val="1"/>
          <c:showPercent val="1"/>
        </c:dLbls>
        <c:firstSliceAng val="0"/>
      </c:pieChart>
    </c:plotArea>
    <c:plotVisOnly val="1"/>
    <c:dispBlanksAs val="zero"/>
  </c:chart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title>
      <c:tx>
        <c:rich>
          <a:bodyPr rot="0" vert="horz"/>
          <a:lstStyle/>
          <a:p>
            <a:pPr>
              <a:defRPr/>
            </a:pPr>
            <a:r>
              <a:rPr lang="pl-PL" sz="1800" dirty="0" smtClean="0">
                <a:latin typeface="+mj-lt"/>
              </a:rPr>
              <a:t>Struktura</a:t>
            </a:r>
            <a:r>
              <a:rPr lang="pl-PL" sz="1800" baseline="0" dirty="0" smtClean="0">
                <a:latin typeface="+mj-lt"/>
              </a:rPr>
              <a:t> ofert złożonych w 2020 roku</a:t>
            </a:r>
            <a:endParaRPr lang="en-US" sz="1800" dirty="0">
              <a:latin typeface="+mj-lt"/>
            </a:endParaRPr>
          </a:p>
        </c:rich>
      </c:tx>
      <c:layout/>
    </c:title>
    <c:plotArea>
      <c:layout>
        <c:manualLayout>
          <c:layoutTarget val="inner"/>
          <c:xMode val="edge"/>
          <c:yMode val="edge"/>
          <c:x val="0.42300795924567597"/>
          <c:y val="9.6194151687045829E-2"/>
          <c:w val="0.51173720507489528"/>
          <c:h val="0.79459705839377182"/>
        </c:manualLayout>
      </c:layout>
      <c:barChart>
        <c:barDir val="bar"/>
        <c:grouping val="clustered"/>
        <c:ser>
          <c:idx val="0"/>
          <c:order val="0"/>
          <c:tx>
            <c:strRef>
              <c:f>Arkusz1!$B$1</c:f>
              <c:strCache>
                <c:ptCount val="1"/>
                <c:pt idx="0">
                  <c:v>Struktura złożonych ofert w 2019 roku</c:v>
                </c:pt>
              </c:strCache>
            </c:strRef>
          </c:tx>
          <c:dLbls>
            <c:txPr>
              <a:bodyPr rot="0" vert="horz"/>
              <a:lstStyle/>
              <a:p>
                <a:pPr>
                  <a:defRPr/>
                </a:pPr>
                <a:endParaRPr lang="pl-PL"/>
              </a:p>
            </c:txPr>
            <c:dLblPos val="inEnd"/>
            <c:showVal val="1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Arkusz1!$A$2:$A$14</c:f>
              <c:strCache>
                <c:ptCount val="13"/>
                <c:pt idx="0">
                  <c:v>Wydział Bezpieczeństwa i Zarządzania Kryzysowego</c:v>
                </c:pt>
                <c:pt idx="1">
                  <c:v>Biuro Promocji Miasta i Turystyki</c:v>
                </c:pt>
                <c:pt idx="2">
                  <c:v>Wydział Wody i Energii</c:v>
                </c:pt>
                <c:pt idx="3">
                  <c:v>Biuro Wrocław Bez Barier</c:v>
                </c:pt>
                <c:pt idx="4">
                  <c:v>Biuro Współpracy z Zagranicą</c:v>
                </c:pt>
                <c:pt idx="5">
                  <c:v>Biuro Rozwoju Gospodarczego</c:v>
                </c:pt>
                <c:pt idx="6">
                  <c:v>Miejski Konserwator Zabytków</c:v>
                </c:pt>
                <c:pt idx="7">
                  <c:v>Miejski Ośrodek Pomocy Społecznej</c:v>
                </c:pt>
                <c:pt idx="8">
                  <c:v>Wydział Zdrowia</c:v>
                </c:pt>
                <c:pt idx="9">
                  <c:v>Wydział Kultury</c:v>
                </c:pt>
                <c:pt idx="10">
                  <c:v>Wrocławskie Centrum Rozwoju Społecznego</c:v>
                </c:pt>
                <c:pt idx="11">
                  <c:v>Wydział Partycypacji Społecznej</c:v>
                </c:pt>
                <c:pt idx="12">
                  <c:v>Biuro Sportu i Rekreacji</c:v>
                </c:pt>
              </c:strCache>
            </c:strRef>
          </c:cat>
          <c:val>
            <c:numRef>
              <c:f>Arkusz1!$B$2:$B$14</c:f>
              <c:numCache>
                <c:formatCode>0.00%</c:formatCode>
                <c:ptCount val="13"/>
                <c:pt idx="0">
                  <c:v>1.0000000000000041E-3</c:v>
                </c:pt>
                <c:pt idx="1">
                  <c:v>3.1000000000000164E-3</c:v>
                </c:pt>
                <c:pt idx="2">
                  <c:v>9.4000000000000281E-3</c:v>
                </c:pt>
                <c:pt idx="3">
                  <c:v>1.3599999999999999E-2</c:v>
                </c:pt>
                <c:pt idx="4">
                  <c:v>1.4700000000000005E-2</c:v>
                </c:pt>
                <c:pt idx="5">
                  <c:v>1.6799999999999999E-2</c:v>
                </c:pt>
                <c:pt idx="6">
                  <c:v>4.9300000000000274E-2</c:v>
                </c:pt>
                <c:pt idx="7">
                  <c:v>7.3400000000000049E-2</c:v>
                </c:pt>
                <c:pt idx="8">
                  <c:v>9.8500000000000323E-2</c:v>
                </c:pt>
                <c:pt idx="9">
                  <c:v>0.13</c:v>
                </c:pt>
                <c:pt idx="10">
                  <c:v>0.15200000000000041</c:v>
                </c:pt>
                <c:pt idx="11">
                  <c:v>0.21600000000000041</c:v>
                </c:pt>
                <c:pt idx="12">
                  <c:v>0.22220000000000006</c:v>
                </c:pt>
              </c:numCache>
            </c:numRef>
          </c:val>
        </c:ser>
        <c:gapWidth val="75"/>
        <c:overlap val="40"/>
        <c:axId val="68376832"/>
        <c:axId val="68375296"/>
      </c:barChart>
      <c:valAx>
        <c:axId val="68375296"/>
        <c:scaling>
          <c:orientation val="minMax"/>
        </c:scaling>
        <c:axPos val="b"/>
        <c:majorGridlines/>
        <c:numFmt formatCode="0.00%" sourceLinked="1"/>
        <c:majorTickMark val="none"/>
        <c:tickLblPos val="nextTo"/>
        <c:txPr>
          <a:bodyPr rot="-60000000" vert="horz"/>
          <a:lstStyle/>
          <a:p>
            <a:pPr>
              <a:defRPr/>
            </a:pPr>
            <a:endParaRPr lang="pl-PL"/>
          </a:p>
        </c:txPr>
        <c:crossAx val="68376832"/>
        <c:crosses val="autoZero"/>
        <c:crossBetween val="between"/>
      </c:valAx>
      <c:catAx>
        <c:axId val="68376832"/>
        <c:scaling>
          <c:orientation val="minMax"/>
        </c:scaling>
        <c:axPos val="l"/>
        <c:numFmt formatCode="General" sourceLinked="1"/>
        <c:majorTickMark val="none"/>
        <c:tickLblPos val="nextTo"/>
        <c:txPr>
          <a:bodyPr rot="-60000000" vert="horz"/>
          <a:lstStyle/>
          <a:p>
            <a:pPr>
              <a:defRPr/>
            </a:pPr>
            <a:endParaRPr lang="pl-PL"/>
          </a:p>
        </c:txPr>
        <c:crossAx val="68375296"/>
        <c:crosses val="autoZero"/>
        <c:auto val="1"/>
        <c:lblAlgn val="ctr"/>
        <c:lblOffset val="100"/>
      </c:catAx>
    </c:plotArea>
    <c:plotVisOnly val="1"/>
    <c:dispBlanksAs val="gap"/>
  </c:chart>
  <c:txPr>
    <a:bodyPr/>
    <a:lstStyle/>
    <a:p>
      <a:pPr>
        <a:defRPr sz="1800"/>
      </a:pPr>
      <a:endParaRPr lang="pl-PL"/>
    </a:p>
  </c:txPr>
  <c:externalData r:id="rId1"/>
</c:chartSpace>
</file>

<file path=ppt/drawing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jpe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0.95901</cdr:x>
      <cdr:y>1</cdr:y>
    </cdr:to>
    <cdr:pic>
      <cdr:nvPicPr>
        <cdr:cNvPr id="2" name="Obraz 1" descr="wykres1.jpg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0" y="0"/>
          <a:ext cx="7500990" cy="4602178"/>
        </a:xfrm>
        <a:prstGeom xmlns:a="http://schemas.openxmlformats.org/drawingml/2006/main" prst="rect">
          <a:avLst/>
        </a:prstGeom>
      </cdr:spPr>
    </cdr:pic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A7A5D2CE-F964-4D1B-B3BF-829224269794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E6D9E0-A076-49E0-BB47-DFCAC1689946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3F9101-1CDF-472E-ACB0-B053A325B9F3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5962650" y="304800"/>
            <a:ext cx="1943100" cy="558323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133350" y="304800"/>
            <a:ext cx="5676900" cy="5583238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EA8ABD-D3F3-4C56-8913-B5E1B241D26B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ABD3F6-B2F1-4185-9FF1-DC0612E0936B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BD930E-8199-4D17-90F3-CB7DEB4CE18A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179388" y="1773238"/>
            <a:ext cx="2857500" cy="411480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3189288" y="1773238"/>
            <a:ext cx="2857500" cy="411480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CCFBC3-C69E-4D74-8546-2F743E48B634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1A6394-3E05-4849-95B3-F5E924610146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A8FCFA-7417-4FC6-8BA8-70C3B39B0AA6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3E2EC0-22F3-455B-9C2A-8A6976F51D07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F93184-5FF9-427A-8EAC-A27ED6BF28C8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 smtClean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CB2DF5-1552-44D0-A86D-349AE9675D4A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3335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 wzorca tytułu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9388" y="1773238"/>
            <a:ext cx="5867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style wzorca tekstu</a:t>
            </a:r>
          </a:p>
          <a:p>
            <a:pPr lvl="1"/>
            <a:r>
              <a:rPr lang="pl-PL" altLang="pl-PL" smtClean="0"/>
              <a:t>2</a:t>
            </a:r>
          </a:p>
          <a:p>
            <a:pPr lvl="2"/>
            <a:r>
              <a:rPr lang="pl-PL" altLang="pl-PL" smtClean="0"/>
              <a:t>3</a:t>
            </a:r>
          </a:p>
          <a:p>
            <a:pPr lvl="3"/>
            <a:r>
              <a:rPr lang="pl-PL" altLang="pl-PL" smtClean="0"/>
              <a:t>4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ffectLst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effectLst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F53AA2F8-045C-4C1E-B44E-9D387A19D7CA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  <p:pic>
        <p:nvPicPr>
          <p:cNvPr id="1031" name="Picture 8" descr="logotyp_podstawowy_płaski_pl"/>
          <p:cNvPicPr>
            <a:picLocks noChangeAspect="1" noChangeArrowheads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6629400" y="6419850"/>
            <a:ext cx="22733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Picture 30" descr="Bez nazwy-233333-17-02"/>
          <p:cNvPicPr>
            <a:picLocks noChangeAspect="1" noChangeArrowheads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250825" y="6481763"/>
            <a:ext cx="1657350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 kern="1200">
          <a:solidFill>
            <a:srgbClr val="87888A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87888A"/>
          </a:solidFill>
          <a:latin typeface="Verdana" panose="020B060403050404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87888A"/>
          </a:solidFill>
          <a:latin typeface="Verdana" panose="020B060403050404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87888A"/>
          </a:solidFill>
          <a:latin typeface="Verdana" panose="020B060403050404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87888A"/>
          </a:solidFill>
          <a:latin typeface="Verdana" panose="020B060403050404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rgbClr val="87888A"/>
          </a:solidFill>
          <a:latin typeface="Verdana" panose="020B060403050404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rgbClr val="87888A"/>
          </a:solidFill>
          <a:latin typeface="Verdana" panose="020B060403050404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rgbClr val="87888A"/>
          </a:solidFill>
          <a:latin typeface="Verdana" panose="020B060403050404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rgbClr val="87888A"/>
          </a:solidFill>
          <a:latin typeface="Verdana" panose="020B0604030504040204" pitchFamily="34" charset="0"/>
        </a:defRPr>
      </a:lvl9pPr>
    </p:titleStyle>
    <p:bodyStyle>
      <a:lvl1pPr marL="342900" indent="-342900" algn="just" rtl="0" eaLnBrk="0" fontAlgn="base" hangingPunct="0">
        <a:spcBef>
          <a:spcPct val="20000"/>
        </a:spcBef>
        <a:spcAft>
          <a:spcPct val="0"/>
        </a:spcAft>
        <a:buClr>
          <a:srgbClr val="E95D0F"/>
        </a:buClr>
        <a:buFont typeface="Wingdings" pitchFamily="2" charset="2"/>
        <a:buBlip>
          <a:blip r:embed="rId15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just" rtl="0" eaLnBrk="0" fontAlgn="base" hangingPunct="0">
        <a:spcBef>
          <a:spcPct val="20000"/>
        </a:spcBef>
        <a:spcAft>
          <a:spcPct val="0"/>
        </a:spcAft>
        <a:buClr>
          <a:srgbClr val="E95D0F"/>
        </a:buClr>
        <a:buFont typeface="Wingdings" pitchFamily="2" charset="2"/>
        <a:buBlip>
          <a:blip r:embed="rId15"/>
        </a:buBlip>
        <a:defRPr sz="2000" kern="1200">
          <a:solidFill>
            <a:schemeClr val="tx1"/>
          </a:solidFill>
          <a:latin typeface="+mn-lt"/>
          <a:ea typeface="+mn-ea"/>
          <a:cs typeface="Times New Roman" panose="02020603050405020304" pitchFamily="18" charset="0"/>
        </a:defRPr>
      </a:lvl2pPr>
      <a:lvl3pPr marL="1143000" indent="-228600" algn="just" rtl="0" eaLnBrk="0" fontAlgn="base" hangingPunct="0">
        <a:spcBef>
          <a:spcPct val="20000"/>
        </a:spcBef>
        <a:spcAft>
          <a:spcPct val="0"/>
        </a:spcAft>
        <a:buClr>
          <a:srgbClr val="E95D0F"/>
        </a:buClr>
        <a:buFont typeface="Wingdings" pitchFamily="2" charset="2"/>
        <a:buBlip>
          <a:blip r:embed="rId15"/>
        </a:buBlip>
        <a:defRPr sz="2000" kern="1200">
          <a:solidFill>
            <a:schemeClr val="tx1"/>
          </a:solidFill>
          <a:latin typeface="+mn-lt"/>
          <a:ea typeface="+mn-ea"/>
          <a:cs typeface="Times New Roman" panose="02020603050405020304" pitchFamily="18" charset="0"/>
        </a:defRPr>
      </a:lvl3pPr>
      <a:lvl4pPr marL="1600200" indent="-228600" algn="just" rtl="0" eaLnBrk="0" fontAlgn="base" hangingPunct="0">
        <a:spcBef>
          <a:spcPct val="20000"/>
        </a:spcBef>
        <a:spcAft>
          <a:spcPct val="0"/>
        </a:spcAft>
        <a:buClr>
          <a:srgbClr val="E95D0F"/>
        </a:buClr>
        <a:buFont typeface="Wingdings" pitchFamily="2" charset="2"/>
        <a:buBlip>
          <a:blip r:embed="rId15"/>
        </a:buBlip>
        <a:defRPr sz="2000" kern="1200">
          <a:solidFill>
            <a:schemeClr val="tx1"/>
          </a:solidFill>
          <a:latin typeface="+mn-lt"/>
          <a:ea typeface="+mn-ea"/>
          <a:cs typeface="Times New Roman" panose="02020603050405020304" pitchFamily="18" charset="0"/>
        </a:defRPr>
      </a:lvl4pPr>
      <a:lvl5pPr marL="2057400" indent="-228600" algn="just" rtl="0" eaLnBrk="0" fontAlgn="base" hangingPunct="0">
        <a:spcBef>
          <a:spcPct val="20000"/>
        </a:spcBef>
        <a:spcAft>
          <a:spcPct val="0"/>
        </a:spcAft>
        <a:buSzPct val="80000"/>
        <a:buBlip>
          <a:blip r:embed="rId16"/>
        </a:buBlip>
        <a:defRPr sz="2000" kern="1200">
          <a:solidFill>
            <a:schemeClr val="tx1"/>
          </a:solidFill>
          <a:latin typeface="+mn-lt"/>
          <a:ea typeface="+mn-ea"/>
          <a:cs typeface="Times New Roman" panose="02020603050405020304" pitchFamily="18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4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pl-PL" altLang="pl-PL">
              <a:solidFill>
                <a:schemeClr val="bg1"/>
              </a:solidFill>
            </a:endParaRPr>
          </a:p>
          <a:p>
            <a:pPr algn="ctr" eaLnBrk="1" hangingPunct="1"/>
            <a:endParaRPr lang="pl-PL" altLang="pl-PL">
              <a:solidFill>
                <a:schemeClr val="bg1"/>
              </a:solidFill>
            </a:endParaRPr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600200"/>
            <a:ext cx="7772400" cy="3844925"/>
          </a:xfrm>
        </p:spPr>
        <p:txBody>
          <a:bodyPr anchor="ctr"/>
          <a:lstStyle/>
          <a:p>
            <a:pPr eaLnBrk="1" hangingPunct="1"/>
            <a:r>
              <a:rPr lang="pl-PL" altLang="pl-PL" sz="3200" dirty="0" smtClean="0"/>
              <a:t>Sprawozdanie z realizacji programu  współpracy miasta Wrocławia </a:t>
            </a:r>
            <a:br>
              <a:rPr lang="pl-PL" altLang="pl-PL" sz="3200" dirty="0" smtClean="0"/>
            </a:br>
            <a:r>
              <a:rPr lang="pl-PL" altLang="pl-PL" sz="3200" dirty="0" smtClean="0"/>
              <a:t>z organizacjami pozarządowymi </a:t>
            </a:r>
            <a:br>
              <a:rPr lang="pl-PL" altLang="pl-PL" sz="3200" dirty="0" smtClean="0"/>
            </a:br>
            <a:r>
              <a:rPr lang="pl-PL" altLang="pl-PL" sz="3200" dirty="0" smtClean="0"/>
              <a:t>w 2020 r. </a:t>
            </a:r>
            <a:r>
              <a:rPr lang="pl-PL" altLang="pl-PL" sz="1600" dirty="0" smtClean="0"/>
              <a:t/>
            </a:r>
            <a:br>
              <a:rPr lang="pl-PL" altLang="pl-PL" sz="1600" dirty="0" smtClean="0"/>
            </a:br>
            <a:endParaRPr lang="pl-PL" altLang="pl-PL" sz="3200" dirty="0" smtClean="0">
              <a:solidFill>
                <a:schemeClr val="bg2"/>
              </a:solidFill>
            </a:endParaRPr>
          </a:p>
        </p:txBody>
      </p:sp>
      <p:pic>
        <p:nvPicPr>
          <p:cNvPr id="2052" name="Picture 18" descr="logotyp_podstawowy_płaski_pl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29400" y="6419850"/>
            <a:ext cx="22733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20" descr="Bez nazwy-233333-17-0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59113" y="5805488"/>
            <a:ext cx="3025775" cy="471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l-PL" altLang="pl-PL" sz="2400" dirty="0" smtClean="0">
                <a:solidFill>
                  <a:schemeClr val="accent3">
                    <a:lumMod val="50000"/>
                  </a:schemeClr>
                </a:solidFill>
              </a:rPr>
              <a:t>Szkolenia, opiniowanie</a:t>
            </a:r>
            <a:endParaRPr lang="pl-PL" sz="24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79388" y="1773238"/>
            <a:ext cx="8035925" cy="4114800"/>
          </a:xfrm>
        </p:spPr>
        <p:txBody>
          <a:bodyPr/>
          <a:lstStyle/>
          <a:p>
            <a:pPr>
              <a:defRPr/>
            </a:pPr>
            <a:r>
              <a:rPr lang="pl-PL" sz="1800" b="1" dirty="0" smtClean="0"/>
              <a:t>Szkolenia dla organizacji pozarządowych w ramach oferty Wydziału Partycypacji Społecznej i SEKTORA 3</a:t>
            </a:r>
          </a:p>
          <a:p>
            <a:pPr marL="0" indent="0">
              <a:buFont typeface="Wingdings" pitchFamily="2" charset="2"/>
              <a:buNone/>
              <a:defRPr/>
            </a:pPr>
            <a:endParaRPr lang="pl-PL" sz="1800" b="1" dirty="0" smtClean="0"/>
          </a:p>
          <a:p>
            <a:pPr>
              <a:defRPr/>
            </a:pPr>
            <a:r>
              <a:rPr lang="pl-PL" sz="1800" b="1" dirty="0" smtClean="0"/>
              <a:t>Tematyka: profesjonalizacja działalności NGO, prowadzenie księgowości, zarządzanie projektami</a:t>
            </a:r>
          </a:p>
          <a:p>
            <a:pPr>
              <a:buNone/>
              <a:defRPr/>
            </a:pPr>
            <a:endParaRPr lang="pl-PL" sz="1800" b="1" dirty="0" smtClean="0"/>
          </a:p>
          <a:p>
            <a:pPr>
              <a:defRPr/>
            </a:pPr>
            <a:r>
              <a:rPr lang="pl-PL" sz="1800" b="1" dirty="0" smtClean="0"/>
              <a:t>Udział łącznie  627 osób</a:t>
            </a:r>
          </a:p>
          <a:p>
            <a:pPr>
              <a:defRPr/>
            </a:pPr>
            <a:endParaRPr lang="pl-PL" sz="1800" b="1" dirty="0" smtClean="0"/>
          </a:p>
          <a:p>
            <a:pPr>
              <a:defRPr/>
            </a:pPr>
            <a:r>
              <a:rPr lang="pl-PL" sz="1800" b="1" dirty="0" smtClean="0"/>
              <a:t>Opiniowanie i rekomendacje: z tytułu nadzoru prawnego, lokalowe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l-PL" altLang="pl-PL" sz="2400" dirty="0" smtClean="0">
                <a:solidFill>
                  <a:schemeClr val="accent3">
                    <a:lumMod val="50000"/>
                  </a:schemeClr>
                </a:solidFill>
              </a:rPr>
              <a:t>Rok 2020 </a:t>
            </a:r>
            <a:br>
              <a:rPr lang="pl-PL" altLang="pl-PL" sz="2400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pl-PL" altLang="pl-PL" sz="2400" dirty="0" smtClean="0">
                <a:solidFill>
                  <a:schemeClr val="accent3">
                    <a:lumMod val="50000"/>
                  </a:schemeClr>
                </a:solidFill>
              </a:rPr>
              <a:t>Podsumowanie</a:t>
            </a:r>
            <a:endParaRPr lang="pl-PL" sz="24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2291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altLang="pl-PL" sz="1800" b="1" dirty="0" smtClean="0"/>
              <a:t>4 139 </a:t>
            </a:r>
            <a:r>
              <a:rPr lang="pl-PL" altLang="pl-PL" sz="1800" dirty="0" smtClean="0"/>
              <a:t>organizacji pozarządowych z siedzibą we Wrocławiu</a:t>
            </a:r>
          </a:p>
          <a:p>
            <a:endParaRPr lang="pl-PL" altLang="pl-PL" sz="1800" dirty="0" smtClean="0"/>
          </a:p>
          <a:p>
            <a:r>
              <a:rPr lang="pl-PL" altLang="pl-PL" sz="1800" b="1" dirty="0" smtClean="0"/>
              <a:t>212 </a:t>
            </a:r>
            <a:r>
              <a:rPr lang="pl-PL" altLang="pl-PL" sz="1800" dirty="0" smtClean="0"/>
              <a:t>konkursów</a:t>
            </a:r>
          </a:p>
          <a:p>
            <a:endParaRPr lang="pl-PL" altLang="pl-PL" sz="1800" b="1" dirty="0" smtClean="0"/>
          </a:p>
          <a:p>
            <a:r>
              <a:rPr lang="pl-PL" altLang="pl-PL" sz="1800" b="1" dirty="0" smtClean="0"/>
              <a:t>737 </a:t>
            </a:r>
            <a:r>
              <a:rPr lang="pl-PL" altLang="pl-PL" sz="1800" dirty="0" smtClean="0"/>
              <a:t>umów dotacyjnych</a:t>
            </a:r>
          </a:p>
          <a:p>
            <a:pPr>
              <a:buFont typeface="Wingdings" pitchFamily="2" charset="2"/>
              <a:buNone/>
            </a:pPr>
            <a:endParaRPr lang="pl-PL" altLang="pl-PL" sz="1800" dirty="0" smtClean="0"/>
          </a:p>
          <a:p>
            <a:r>
              <a:rPr lang="pl-PL" altLang="pl-PL" sz="1800" b="1" dirty="0" smtClean="0"/>
              <a:t>Ponad 177 mln zł </a:t>
            </a:r>
            <a:r>
              <a:rPr lang="pl-PL" altLang="pl-PL" sz="1800" b="1" dirty="0" smtClean="0"/>
              <a:t>– </a:t>
            </a:r>
            <a:r>
              <a:rPr lang="pl-PL" altLang="pl-PL" sz="1800" dirty="0" smtClean="0"/>
              <a:t>dotacje ogółem</a:t>
            </a:r>
            <a:endParaRPr lang="pl-PL" altLang="pl-PL" sz="1800" b="1" dirty="0" smtClean="0"/>
          </a:p>
          <a:p>
            <a:endParaRPr lang="pl-PL" altLang="pl-PL" sz="1800" b="1" dirty="0" smtClean="0"/>
          </a:p>
          <a:p>
            <a:r>
              <a:rPr lang="pl-PL" altLang="pl-PL" sz="1800" b="1" dirty="0" smtClean="0"/>
              <a:t>406 </a:t>
            </a:r>
            <a:r>
              <a:rPr lang="pl-PL" altLang="pl-PL" sz="1800" dirty="0" smtClean="0"/>
              <a:t>lokali użytkowych dla organizacji</a:t>
            </a:r>
          </a:p>
          <a:p>
            <a:endParaRPr lang="pl-PL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dtytuł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>
              <a:defRPr/>
            </a:pPr>
            <a:endParaRPr lang="pl-PL" altLang="pl-PL" sz="2000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algn="r">
              <a:defRPr/>
            </a:pPr>
            <a:endParaRPr lang="pl-PL" altLang="pl-PL" sz="2000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algn="r">
              <a:defRPr/>
            </a:pPr>
            <a:r>
              <a:rPr lang="pl-PL" altLang="pl-PL" sz="2000" b="1" dirty="0" smtClean="0">
                <a:solidFill>
                  <a:schemeClr val="accent3">
                    <a:lumMod val="50000"/>
                  </a:schemeClr>
                </a:solidFill>
              </a:rPr>
              <a:t>Dziękuję za uwagę</a:t>
            </a:r>
            <a:endParaRPr lang="pl-PL" sz="2000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000100" y="285728"/>
            <a:ext cx="6862762" cy="571496"/>
          </a:xfrm>
        </p:spPr>
        <p:txBody>
          <a:bodyPr/>
          <a:lstStyle/>
          <a:p>
            <a:pPr algn="ctr" eaLnBrk="1" hangingPunct="1">
              <a:defRPr/>
            </a:pPr>
            <a:r>
              <a:rPr lang="pl-PL" sz="2000" dirty="0" smtClean="0">
                <a:solidFill>
                  <a:schemeClr val="accent3">
                    <a:lumMod val="50000"/>
                  </a:schemeClr>
                </a:solidFill>
              </a:rPr>
              <a:t>Organizacje pozarządowe we Wrocławiu</a:t>
            </a:r>
            <a:endParaRPr lang="pl-PL" altLang="pl-PL" sz="2000" dirty="0" smtClean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42910" y="142852"/>
            <a:ext cx="7921625" cy="500066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endParaRPr lang="pl-PL" altLang="pl-PL" sz="1400" b="1" dirty="0" smtClean="0"/>
          </a:p>
          <a:p>
            <a:pPr algn="ctr">
              <a:buFont typeface="Wingdings" pitchFamily="2" charset="2"/>
              <a:buNone/>
            </a:pPr>
            <a:endParaRPr lang="pl-PL" altLang="pl-PL" sz="1400" b="1" dirty="0" smtClean="0"/>
          </a:p>
          <a:p>
            <a:pPr algn="ctr">
              <a:buFont typeface="Wingdings" pitchFamily="2" charset="2"/>
              <a:buNone/>
            </a:pPr>
            <a:endParaRPr lang="pl-PL" altLang="pl-PL" sz="1400" b="1" dirty="0" smtClean="0"/>
          </a:p>
          <a:p>
            <a:pPr algn="ctr">
              <a:spcBef>
                <a:spcPts val="0"/>
              </a:spcBef>
              <a:buFont typeface="Wingdings" pitchFamily="2" charset="2"/>
              <a:buNone/>
            </a:pPr>
            <a:r>
              <a:rPr lang="pl-PL" altLang="pl-PL" sz="1400" b="1" dirty="0" smtClean="0"/>
              <a:t>stowarzyszenia,  związki stowarzyszeń,</a:t>
            </a:r>
          </a:p>
          <a:p>
            <a:pPr algn="ctr">
              <a:buFont typeface="Wingdings" pitchFamily="2" charset="2"/>
              <a:buNone/>
            </a:pPr>
            <a:r>
              <a:rPr lang="pl-PL" altLang="pl-PL" sz="1400" b="1" dirty="0" smtClean="0"/>
              <a:t> fundacje, organizacje na mocy umowy państwo – kościół,</a:t>
            </a:r>
          </a:p>
          <a:p>
            <a:pPr algn="ctr">
              <a:buFont typeface="Wingdings" pitchFamily="2" charset="2"/>
              <a:buNone/>
            </a:pPr>
            <a:r>
              <a:rPr lang="pl-PL" altLang="pl-PL" sz="1400" b="1" dirty="0" smtClean="0"/>
              <a:t>inne formy prawne</a:t>
            </a:r>
          </a:p>
        </p:txBody>
      </p:sp>
      <p:sp>
        <p:nvSpPr>
          <p:cNvPr id="3076" name="Symbol zastępczy zawartości 2"/>
          <p:cNvSpPr txBox="1">
            <a:spLocks/>
          </p:cNvSpPr>
          <p:nvPr/>
        </p:nvSpPr>
        <p:spPr bwMode="auto">
          <a:xfrm>
            <a:off x="611188" y="3609975"/>
            <a:ext cx="8208962" cy="2160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just" eaLnBrk="1" hangingPunct="1">
              <a:spcBef>
                <a:spcPct val="20000"/>
              </a:spcBef>
              <a:buClr>
                <a:srgbClr val="E95D0F"/>
              </a:buClr>
              <a:buFont typeface="Wingdings" pitchFamily="2" charset="2"/>
              <a:buBlip>
                <a:blip r:embed="rId2"/>
              </a:buBlip>
            </a:pPr>
            <a:endParaRPr lang="pl-PL">
              <a:latin typeface="Verdana" pitchFamily="34" charset="0"/>
            </a:endParaRPr>
          </a:p>
        </p:txBody>
      </p:sp>
      <p:graphicFrame>
        <p:nvGraphicFramePr>
          <p:cNvPr id="6" name="Tabela 5"/>
          <p:cNvGraphicFramePr>
            <a:graphicFrameLocks noGrp="1"/>
          </p:cNvGraphicFramePr>
          <p:nvPr/>
        </p:nvGraphicFramePr>
        <p:xfrm>
          <a:off x="642913" y="1714491"/>
          <a:ext cx="7429549" cy="4572027"/>
        </p:xfrm>
        <a:graphic>
          <a:graphicData uri="http://schemas.openxmlformats.org/drawingml/2006/table">
            <a:tbl>
              <a:tblPr/>
              <a:tblGrid>
                <a:gridCol w="2670313"/>
                <a:gridCol w="793479"/>
                <a:gridCol w="792660"/>
                <a:gridCol w="793479"/>
                <a:gridCol w="792660"/>
                <a:gridCol w="793479"/>
                <a:gridCol w="793479"/>
              </a:tblGrid>
              <a:tr h="168001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latin typeface="Verdana"/>
                          <a:ea typeface="Times New Roman"/>
                          <a:cs typeface="Times New Roman"/>
                        </a:rPr>
                        <a:t>Liczba organizacji pozarządowych znajdujących się w Generatorze NGO prowadzonym przez Wydział Partycypacji Społecznej z siedzibą we Wrocławiu (według stanu na 31 grudnia danego roku)</a:t>
                      </a:r>
                      <a:endParaRPr lang="pl-PL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B9C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latin typeface="Verdana"/>
                          <a:ea typeface="Times New Roman"/>
                          <a:cs typeface="Times New Roman"/>
                        </a:rPr>
                        <a:t>2015</a:t>
                      </a:r>
                      <a:endParaRPr lang="pl-PL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B9C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latin typeface="Verdana"/>
                          <a:ea typeface="Times New Roman"/>
                          <a:cs typeface="Times New Roman"/>
                        </a:rPr>
                        <a:t>2016</a:t>
                      </a:r>
                      <a:endParaRPr lang="pl-PL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B9C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latin typeface="Verdana"/>
                          <a:ea typeface="Times New Roman"/>
                          <a:cs typeface="Times New Roman"/>
                        </a:rPr>
                        <a:t>2017</a:t>
                      </a:r>
                      <a:endParaRPr lang="pl-PL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B9C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latin typeface="Verdana"/>
                          <a:ea typeface="Times New Roman"/>
                          <a:cs typeface="Times New Roman"/>
                        </a:rPr>
                        <a:t>2018</a:t>
                      </a:r>
                      <a:endParaRPr lang="pl-PL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B9C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latin typeface="Verdana"/>
                          <a:ea typeface="Times New Roman"/>
                          <a:cs typeface="Times New Roman"/>
                        </a:rPr>
                        <a:t>2019</a:t>
                      </a:r>
                      <a:endParaRPr lang="pl-PL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B9C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latin typeface="Verdana"/>
                          <a:ea typeface="Times New Roman"/>
                          <a:cs typeface="Times New Roman"/>
                        </a:rPr>
                        <a:t>2020</a:t>
                      </a:r>
                      <a:endParaRPr lang="pl-PL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B9CA"/>
                    </a:solidFill>
                  </a:tcPr>
                </a:tc>
              </a:tr>
              <a:tr h="3652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latin typeface="Verdana"/>
                          <a:ea typeface="Times New Roman"/>
                          <a:cs typeface="Times New Roman"/>
                        </a:rPr>
                        <a:t>Fundacje</a:t>
                      </a:r>
                      <a:endParaRPr lang="pl-PL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latin typeface="Verdana"/>
                          <a:ea typeface="Times New Roman"/>
                          <a:cs typeface="Times New Roman"/>
                        </a:rPr>
                        <a:t>986</a:t>
                      </a:r>
                      <a:endParaRPr lang="pl-PL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latin typeface="Verdana"/>
                          <a:ea typeface="Times New Roman"/>
                          <a:cs typeface="Times New Roman"/>
                        </a:rPr>
                        <a:t>1107</a:t>
                      </a:r>
                      <a:endParaRPr lang="pl-PL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latin typeface="Verdana"/>
                          <a:ea typeface="Times New Roman"/>
                          <a:cs typeface="Times New Roman"/>
                        </a:rPr>
                        <a:t>1217</a:t>
                      </a:r>
                      <a:endParaRPr lang="pl-PL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latin typeface="Verdana"/>
                          <a:ea typeface="Times New Roman"/>
                          <a:cs typeface="Times New Roman"/>
                        </a:rPr>
                        <a:t>1264</a:t>
                      </a:r>
                      <a:endParaRPr lang="pl-PL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latin typeface="Verdana"/>
                          <a:ea typeface="Times New Roman"/>
                          <a:cs typeface="Times New Roman"/>
                        </a:rPr>
                        <a:t>1419</a:t>
                      </a:r>
                      <a:endParaRPr lang="pl-PL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latin typeface="Verdana"/>
                          <a:ea typeface="Times New Roman"/>
                          <a:cs typeface="Times New Roman"/>
                        </a:rPr>
                        <a:t>1482</a:t>
                      </a:r>
                      <a:endParaRPr lang="pl-PL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2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latin typeface="Verdana"/>
                          <a:ea typeface="Times New Roman"/>
                          <a:cs typeface="Times New Roman"/>
                        </a:rPr>
                        <a:t>Stowarzyszenia</a:t>
                      </a:r>
                      <a:endParaRPr lang="pl-PL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latin typeface="Verdana"/>
                          <a:ea typeface="Times New Roman"/>
                          <a:cs typeface="Times New Roman"/>
                        </a:rPr>
                        <a:t>2761</a:t>
                      </a:r>
                      <a:endParaRPr lang="pl-PL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latin typeface="Verdana"/>
                          <a:ea typeface="Times New Roman"/>
                          <a:cs typeface="Times New Roman"/>
                        </a:rPr>
                        <a:t>2842</a:t>
                      </a:r>
                      <a:endParaRPr lang="pl-PL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latin typeface="Verdana"/>
                          <a:ea typeface="Times New Roman"/>
                          <a:cs typeface="Times New Roman"/>
                        </a:rPr>
                        <a:t>2674</a:t>
                      </a:r>
                      <a:endParaRPr lang="pl-PL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latin typeface="Verdana"/>
                          <a:ea typeface="Times New Roman"/>
                          <a:cs typeface="Times New Roman"/>
                        </a:rPr>
                        <a:t>2393</a:t>
                      </a:r>
                      <a:endParaRPr lang="pl-PL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latin typeface="Verdana"/>
                          <a:ea typeface="Times New Roman"/>
                          <a:cs typeface="Times New Roman"/>
                        </a:rPr>
                        <a:t>2480</a:t>
                      </a:r>
                      <a:endParaRPr lang="pl-PL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latin typeface="Verdana"/>
                          <a:ea typeface="Times New Roman"/>
                          <a:cs typeface="Times New Roman"/>
                        </a:rPr>
                        <a:t>2523</a:t>
                      </a:r>
                      <a:endParaRPr lang="pl-PL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2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latin typeface="Verdana"/>
                          <a:ea typeface="Times New Roman"/>
                          <a:cs typeface="Times New Roman"/>
                        </a:rPr>
                        <a:t>Związki stowarzyszeń</a:t>
                      </a:r>
                      <a:endParaRPr lang="pl-PL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latin typeface="Verdana"/>
                          <a:ea typeface="Times New Roman"/>
                          <a:cs typeface="Times New Roman"/>
                        </a:rPr>
                        <a:t>7</a:t>
                      </a:r>
                      <a:endParaRPr lang="pl-PL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latin typeface="Verdana"/>
                          <a:ea typeface="Times New Roman"/>
                          <a:cs typeface="Times New Roman"/>
                        </a:rPr>
                        <a:t>12</a:t>
                      </a:r>
                      <a:endParaRPr lang="pl-PL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latin typeface="Verdana"/>
                          <a:ea typeface="Times New Roman"/>
                          <a:cs typeface="Times New Roman"/>
                        </a:rPr>
                        <a:t>22</a:t>
                      </a:r>
                      <a:endParaRPr lang="pl-PL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latin typeface="Verdana"/>
                          <a:ea typeface="Times New Roman"/>
                          <a:cs typeface="Times New Roman"/>
                        </a:rPr>
                        <a:t>23</a:t>
                      </a:r>
                      <a:endParaRPr lang="pl-PL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latin typeface="Verdana"/>
                          <a:ea typeface="Times New Roman"/>
                          <a:cs typeface="Times New Roman"/>
                        </a:rPr>
                        <a:t>21</a:t>
                      </a:r>
                      <a:endParaRPr lang="pl-PL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latin typeface="Verdana"/>
                          <a:ea typeface="Times New Roman"/>
                          <a:cs typeface="Times New Roman"/>
                        </a:rPr>
                        <a:t>20</a:t>
                      </a:r>
                      <a:endParaRPr lang="pl-PL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000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latin typeface="Verdana"/>
                          <a:ea typeface="Times New Roman"/>
                          <a:cs typeface="Times New Roman"/>
                        </a:rPr>
                        <a:t>Organizacje powstałe na mocy przepisów prawnych państwo - kościół</a:t>
                      </a:r>
                      <a:endParaRPr lang="pl-PL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latin typeface="Verdana"/>
                          <a:ea typeface="Times New Roman"/>
                          <a:cs typeface="Times New Roman"/>
                        </a:rPr>
                        <a:t>98</a:t>
                      </a:r>
                      <a:endParaRPr lang="pl-PL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latin typeface="Verdana"/>
                          <a:ea typeface="Times New Roman"/>
                          <a:cs typeface="Times New Roman"/>
                        </a:rPr>
                        <a:t>98</a:t>
                      </a:r>
                      <a:endParaRPr lang="pl-PL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latin typeface="Verdana"/>
                          <a:ea typeface="Times New Roman"/>
                          <a:cs typeface="Times New Roman"/>
                        </a:rPr>
                        <a:t>99</a:t>
                      </a:r>
                      <a:endParaRPr lang="pl-PL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latin typeface="Verdana"/>
                          <a:ea typeface="Times New Roman"/>
                          <a:cs typeface="Times New Roman"/>
                        </a:rPr>
                        <a:t>100</a:t>
                      </a:r>
                      <a:endParaRPr lang="pl-PL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latin typeface="Verdana"/>
                          <a:ea typeface="Times New Roman"/>
                          <a:cs typeface="Times New Roman"/>
                        </a:rPr>
                        <a:t>104</a:t>
                      </a:r>
                      <a:endParaRPr lang="pl-PL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latin typeface="Verdana"/>
                          <a:ea typeface="Times New Roman"/>
                          <a:cs typeface="Times New Roman"/>
                        </a:rPr>
                        <a:t>102</a:t>
                      </a:r>
                      <a:endParaRPr lang="pl-PL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2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latin typeface="Verdana"/>
                          <a:ea typeface="Times New Roman"/>
                          <a:cs typeface="Times New Roman"/>
                        </a:rPr>
                        <a:t>Związki wyznaniowe</a:t>
                      </a:r>
                      <a:endParaRPr lang="pl-PL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latin typeface="Verdana"/>
                          <a:ea typeface="Times New Roman"/>
                          <a:cs typeface="Times New Roman"/>
                        </a:rPr>
                        <a:t>0</a:t>
                      </a:r>
                      <a:endParaRPr lang="pl-PL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latin typeface="Verdana"/>
                          <a:ea typeface="Times New Roman"/>
                          <a:cs typeface="Times New Roman"/>
                        </a:rPr>
                        <a:t>0</a:t>
                      </a:r>
                      <a:endParaRPr lang="pl-PL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latin typeface="Verdana"/>
                          <a:ea typeface="Times New Roman"/>
                          <a:cs typeface="Times New Roman"/>
                        </a:rPr>
                        <a:t>0</a:t>
                      </a:r>
                      <a:endParaRPr lang="pl-PL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latin typeface="Verdana"/>
                          <a:ea typeface="Times New Roman"/>
                          <a:cs typeface="Times New Roman"/>
                        </a:rPr>
                        <a:t>0</a:t>
                      </a:r>
                      <a:endParaRPr lang="pl-PL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latin typeface="Verdana"/>
                          <a:ea typeface="Times New Roman"/>
                          <a:cs typeface="Times New Roman"/>
                        </a:rPr>
                        <a:t>1</a:t>
                      </a:r>
                      <a:endParaRPr lang="pl-PL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latin typeface="Verdana"/>
                          <a:ea typeface="Times New Roman"/>
                          <a:cs typeface="Times New Roman"/>
                        </a:rPr>
                        <a:t>1</a:t>
                      </a:r>
                      <a:endParaRPr lang="pl-PL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2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latin typeface="Verdana"/>
                          <a:ea typeface="Times New Roman"/>
                          <a:cs typeface="Times New Roman"/>
                        </a:rPr>
                        <a:t>Inne formy prawne</a:t>
                      </a:r>
                      <a:endParaRPr lang="pl-PL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latin typeface="Verdana"/>
                          <a:ea typeface="Times New Roman"/>
                          <a:cs typeface="Times New Roman"/>
                        </a:rPr>
                        <a:t>10</a:t>
                      </a:r>
                      <a:endParaRPr lang="pl-PL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latin typeface="Verdana"/>
                          <a:ea typeface="Times New Roman"/>
                          <a:cs typeface="Times New Roman"/>
                        </a:rPr>
                        <a:t>10</a:t>
                      </a:r>
                      <a:endParaRPr lang="pl-PL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latin typeface="Verdana"/>
                          <a:ea typeface="Times New Roman"/>
                          <a:cs typeface="Times New Roman"/>
                        </a:rPr>
                        <a:t>9</a:t>
                      </a:r>
                      <a:endParaRPr lang="pl-PL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latin typeface="Verdana"/>
                          <a:ea typeface="Times New Roman"/>
                          <a:cs typeface="Times New Roman"/>
                        </a:rPr>
                        <a:t>9</a:t>
                      </a:r>
                      <a:endParaRPr lang="pl-PL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latin typeface="Verdana"/>
                          <a:ea typeface="Times New Roman"/>
                          <a:cs typeface="Times New Roman"/>
                        </a:rPr>
                        <a:t>12</a:t>
                      </a:r>
                      <a:endParaRPr lang="pl-PL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latin typeface="Verdana"/>
                          <a:ea typeface="Times New Roman"/>
                          <a:cs typeface="Times New Roman"/>
                        </a:rPr>
                        <a:t>11</a:t>
                      </a:r>
                      <a:endParaRPr lang="pl-PL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589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>
                          <a:latin typeface="Verdana"/>
                          <a:ea typeface="Times New Roman"/>
                          <a:cs typeface="Times New Roman"/>
                        </a:rPr>
                        <a:t>Ogółem</a:t>
                      </a:r>
                      <a:endParaRPr lang="pl-PL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>
                          <a:latin typeface="Verdana"/>
                          <a:ea typeface="Times New Roman"/>
                          <a:cs typeface="Times New Roman"/>
                        </a:rPr>
                        <a:t>3862</a:t>
                      </a:r>
                      <a:endParaRPr lang="pl-PL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>
                          <a:latin typeface="Verdana"/>
                          <a:ea typeface="Times New Roman"/>
                          <a:cs typeface="Times New Roman"/>
                        </a:rPr>
                        <a:t>4069</a:t>
                      </a:r>
                      <a:endParaRPr lang="pl-PL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 dirty="0">
                          <a:latin typeface="Verdana"/>
                          <a:ea typeface="Times New Roman"/>
                          <a:cs typeface="Times New Roman"/>
                        </a:rPr>
                        <a:t>4021</a:t>
                      </a:r>
                      <a:endParaRPr lang="pl-PL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 dirty="0">
                          <a:latin typeface="Verdana"/>
                          <a:ea typeface="Times New Roman"/>
                          <a:cs typeface="Times New Roman"/>
                        </a:rPr>
                        <a:t>3789</a:t>
                      </a:r>
                      <a:endParaRPr lang="pl-PL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>
                          <a:latin typeface="Verdana"/>
                          <a:ea typeface="Times New Roman"/>
                          <a:cs typeface="Times New Roman"/>
                        </a:rPr>
                        <a:t>4037</a:t>
                      </a:r>
                      <a:endParaRPr lang="pl-PL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 dirty="0">
                          <a:latin typeface="Verdana"/>
                          <a:ea typeface="Times New Roman"/>
                          <a:cs typeface="Times New Roman"/>
                        </a:rPr>
                        <a:t>4139</a:t>
                      </a:r>
                      <a:endParaRPr lang="pl-PL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Symbol zastępczy zawartości 2"/>
          <p:cNvSpPr>
            <a:spLocks noGrp="1"/>
          </p:cNvSpPr>
          <p:nvPr>
            <p:ph idx="1"/>
          </p:nvPr>
        </p:nvSpPr>
        <p:spPr>
          <a:xfrm>
            <a:off x="468313" y="1500188"/>
            <a:ext cx="7961312" cy="4592637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  <a:defRPr/>
            </a:pPr>
            <a:endParaRPr lang="pl-PL" altLang="pl-PL" sz="1400" b="1" dirty="0" smtClean="0"/>
          </a:p>
          <a:p>
            <a:pPr>
              <a:defRPr/>
            </a:pPr>
            <a:r>
              <a:rPr lang="pl-PL" sz="1600" dirty="0" smtClean="0"/>
              <a:t>Ogłoszono </a:t>
            </a:r>
            <a:r>
              <a:rPr lang="pl-PL" sz="1600" b="1" dirty="0" smtClean="0"/>
              <a:t>212 konkursów</a:t>
            </a:r>
          </a:p>
          <a:p>
            <a:pPr>
              <a:buFont typeface="Wingdings" pitchFamily="2" charset="2"/>
              <a:buNone/>
              <a:defRPr/>
            </a:pPr>
            <a:endParaRPr lang="pl-PL" sz="1600" b="1" dirty="0" smtClean="0"/>
          </a:p>
          <a:p>
            <a:pPr>
              <a:defRPr/>
            </a:pPr>
            <a:r>
              <a:rPr lang="pl-PL" sz="1600" dirty="0" smtClean="0"/>
              <a:t>Złożono </a:t>
            </a:r>
            <a:r>
              <a:rPr lang="pl-PL" sz="1600" b="1" dirty="0" smtClean="0"/>
              <a:t>954 ofert</a:t>
            </a:r>
          </a:p>
          <a:p>
            <a:pPr>
              <a:buFont typeface="Wingdings" pitchFamily="2" charset="2"/>
              <a:buNone/>
              <a:defRPr/>
            </a:pPr>
            <a:endParaRPr lang="pl-PL" sz="1600" b="1" dirty="0" smtClean="0"/>
          </a:p>
          <a:p>
            <a:pPr>
              <a:defRPr/>
            </a:pPr>
            <a:r>
              <a:rPr lang="pl-PL" sz="1600" dirty="0" smtClean="0"/>
              <a:t>Podpisano </a:t>
            </a:r>
            <a:r>
              <a:rPr lang="pl-PL" sz="1600" b="1" dirty="0" smtClean="0"/>
              <a:t>737 umów dotacyjnych</a:t>
            </a:r>
          </a:p>
          <a:p>
            <a:pPr>
              <a:defRPr/>
            </a:pPr>
            <a:endParaRPr lang="pl-PL" sz="1600" b="1" dirty="0" smtClean="0"/>
          </a:p>
          <a:p>
            <a:pPr>
              <a:defRPr/>
            </a:pPr>
            <a:r>
              <a:rPr lang="pl-PL" sz="1600" dirty="0" smtClean="0"/>
              <a:t>Obowiązujące w 2020 roku umowy dotacyjne:</a:t>
            </a:r>
            <a:endParaRPr lang="pl-PL" sz="1600" b="1" dirty="0" smtClean="0"/>
          </a:p>
          <a:p>
            <a:pPr>
              <a:buFont typeface="Wingdings" pitchFamily="2" charset="2"/>
              <a:buChar char="ü"/>
              <a:defRPr/>
            </a:pPr>
            <a:r>
              <a:rPr lang="pl-PL" sz="1600" dirty="0" smtClean="0"/>
              <a:t>449 umowy jednoroczne</a:t>
            </a:r>
          </a:p>
          <a:p>
            <a:pPr>
              <a:buFont typeface="Wingdings" pitchFamily="2" charset="2"/>
              <a:buChar char="ü"/>
              <a:defRPr/>
            </a:pPr>
            <a:r>
              <a:rPr lang="pl-PL" sz="1600" dirty="0" smtClean="0"/>
              <a:t>218 umów wieloletnich (w tym 116 zawartych przed 2020)</a:t>
            </a:r>
          </a:p>
          <a:p>
            <a:pPr>
              <a:buFont typeface="Wingdings" pitchFamily="2" charset="2"/>
              <a:buChar char="ü"/>
              <a:defRPr/>
            </a:pPr>
            <a:r>
              <a:rPr lang="pl-PL" sz="1600" dirty="0" smtClean="0"/>
              <a:t>168 umów w trybie 19a, tzw. „małe granty”</a:t>
            </a:r>
          </a:p>
          <a:p>
            <a:pPr>
              <a:buFont typeface="Wingdings" pitchFamily="2" charset="2"/>
              <a:buChar char="ü"/>
              <a:defRPr/>
            </a:pPr>
            <a:r>
              <a:rPr lang="pl-PL" sz="1600" dirty="0" smtClean="0"/>
              <a:t>18 umów w trybie tzw. „tarczy </a:t>
            </a:r>
            <a:r>
              <a:rPr lang="pl-PL" sz="1600" dirty="0" err="1" smtClean="0"/>
              <a:t>antycovidowej</a:t>
            </a:r>
            <a:r>
              <a:rPr lang="pl-PL" sz="1600" dirty="0" smtClean="0"/>
              <a:t>”</a:t>
            </a:r>
          </a:p>
          <a:p>
            <a:pPr marL="0" indent="0">
              <a:buFont typeface="Wingdings" pitchFamily="2" charset="2"/>
              <a:buNone/>
              <a:defRPr/>
            </a:pPr>
            <a:endParaRPr lang="pl-PL" sz="1600" dirty="0" smtClean="0"/>
          </a:p>
          <a:p>
            <a:pPr algn="ctr">
              <a:buNone/>
              <a:defRPr/>
            </a:pPr>
            <a:r>
              <a:rPr lang="pl-PL" sz="1600" b="1" dirty="0" smtClean="0"/>
              <a:t>Dotacje w roku 2020 wyniosły </a:t>
            </a:r>
            <a:r>
              <a:rPr lang="pl-PL" sz="1600" b="1" u="sng" dirty="0" smtClean="0"/>
              <a:t>177 599 </a:t>
            </a:r>
            <a:r>
              <a:rPr lang="pl-PL" sz="1600" b="1" u="sng" dirty="0" smtClean="0"/>
              <a:t>219 zł</a:t>
            </a:r>
            <a:endParaRPr lang="pl-PL" sz="1600" b="1" u="sng" dirty="0" smtClean="0">
              <a:solidFill>
                <a:srgbClr val="FF0000"/>
              </a:solidFill>
            </a:endParaRPr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pl-PL" altLang="pl-PL" sz="1600" b="1" dirty="0" smtClean="0"/>
          </a:p>
        </p:txBody>
      </p:sp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l-PL" altLang="pl-PL" sz="2000" dirty="0" smtClean="0">
                <a:solidFill>
                  <a:schemeClr val="accent3">
                    <a:lumMod val="50000"/>
                  </a:schemeClr>
                </a:solidFill>
              </a:rPr>
              <a:t>Otwarte konkursy ofert na realizację zadań publicznych - 2020</a:t>
            </a:r>
            <a:r>
              <a:rPr lang="pl-PL" sz="2000" dirty="0" smtClean="0"/>
              <a:t/>
            </a:r>
            <a:br>
              <a:rPr lang="pl-PL" sz="2000" dirty="0" smtClean="0"/>
            </a:br>
            <a:endParaRPr lang="pl-PL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00100" y="285728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pl-PL" sz="2000" dirty="0" smtClean="0">
                <a:solidFill>
                  <a:schemeClr val="accent3">
                    <a:lumMod val="50000"/>
                  </a:schemeClr>
                </a:solidFill>
              </a:rPr>
              <a:t>W 2020 roku zostało ogłoszonych 212 konkursów</a:t>
            </a:r>
            <a:r>
              <a:rPr lang="pl-PL" dirty="0" smtClean="0">
                <a:solidFill>
                  <a:schemeClr val="bg1"/>
                </a:solidFill>
              </a:rPr>
              <a:t/>
            </a:r>
            <a:br>
              <a:rPr lang="pl-PL" dirty="0" smtClean="0">
                <a:solidFill>
                  <a:schemeClr val="bg1"/>
                </a:solidFill>
              </a:rPr>
            </a:br>
            <a:endParaRPr lang="pl-PL" dirty="0"/>
          </a:p>
        </p:txBody>
      </p:sp>
      <p:graphicFrame>
        <p:nvGraphicFramePr>
          <p:cNvPr id="6" name="Symbol zastępczy zawartości 5"/>
          <p:cNvGraphicFramePr>
            <a:graphicFrameLocks noGrp="1"/>
          </p:cNvGraphicFramePr>
          <p:nvPr>
            <p:ph idx="1"/>
          </p:nvPr>
        </p:nvGraphicFramePr>
        <p:xfrm>
          <a:off x="642910" y="1000108"/>
          <a:ext cx="7964512" cy="52864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ymbol zastępczy zawartości 2"/>
          <p:cNvSpPr>
            <a:spLocks noGrp="1"/>
          </p:cNvSpPr>
          <p:nvPr>
            <p:ph idx="1"/>
          </p:nvPr>
        </p:nvSpPr>
        <p:spPr>
          <a:xfrm>
            <a:off x="468313" y="1500188"/>
            <a:ext cx="7961312" cy="4592637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endParaRPr lang="pl-PL" altLang="pl-PL" sz="1400" b="1" smtClean="0"/>
          </a:p>
          <a:p>
            <a:pPr marL="0" indent="0" eaLnBrk="1" hangingPunct="1">
              <a:buFont typeface="Wingdings" pitchFamily="2" charset="2"/>
              <a:buNone/>
            </a:pPr>
            <a:endParaRPr lang="pl-PL" altLang="pl-PL" sz="1600" b="1" smtClean="0"/>
          </a:p>
        </p:txBody>
      </p:sp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857224" y="285728"/>
            <a:ext cx="7772400" cy="766763"/>
          </a:xfrm>
        </p:spPr>
        <p:txBody>
          <a:bodyPr/>
          <a:lstStyle/>
          <a:p>
            <a:pPr>
              <a:defRPr/>
            </a:pPr>
            <a:r>
              <a:rPr lang="pl-PL" sz="2000" dirty="0" smtClean="0">
                <a:solidFill>
                  <a:schemeClr val="accent3">
                    <a:lumMod val="50000"/>
                  </a:schemeClr>
                </a:solidFill>
              </a:rPr>
              <a:t/>
            </a:r>
            <a:br>
              <a:rPr lang="pl-PL" sz="2000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pl-PL" sz="2000" dirty="0" smtClean="0">
                <a:solidFill>
                  <a:schemeClr val="accent3">
                    <a:lumMod val="50000"/>
                  </a:schemeClr>
                </a:solidFill>
              </a:rPr>
              <a:t/>
            </a:r>
            <a:br>
              <a:rPr lang="pl-PL" sz="2000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pl-PL" sz="2000" dirty="0" smtClean="0">
                <a:solidFill>
                  <a:schemeClr val="accent3">
                    <a:lumMod val="50000"/>
                  </a:schemeClr>
                </a:solidFill>
              </a:rPr>
              <a:t>W</a:t>
            </a:r>
            <a:r>
              <a:rPr lang="pl-PL" sz="2000" dirty="0" smtClean="0">
                <a:solidFill>
                  <a:schemeClr val="bg1"/>
                </a:solidFill>
              </a:rPr>
              <a:t> </a:t>
            </a:r>
            <a:r>
              <a:rPr lang="pl-PL" sz="2000" dirty="0" smtClean="0">
                <a:solidFill>
                  <a:schemeClr val="accent3">
                    <a:lumMod val="50000"/>
                  </a:schemeClr>
                </a:solidFill>
              </a:rPr>
              <a:t>konkursach złożono łącznie 954 oferty</a:t>
            </a:r>
            <a:br>
              <a:rPr lang="pl-PL" sz="2000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pl-PL" sz="2000" dirty="0" smtClean="0">
                <a:solidFill>
                  <a:schemeClr val="accent3">
                    <a:lumMod val="50000"/>
                  </a:schemeClr>
                </a:solidFill>
              </a:rPr>
              <a:t/>
            </a:r>
            <a:br>
              <a:rPr lang="pl-PL" sz="2000" dirty="0" smtClean="0">
                <a:solidFill>
                  <a:schemeClr val="accent3">
                    <a:lumMod val="50000"/>
                  </a:schemeClr>
                </a:solidFill>
              </a:rPr>
            </a:br>
            <a:endParaRPr lang="pl-PL" sz="2000" dirty="0">
              <a:solidFill>
                <a:schemeClr val="accent3">
                  <a:lumMod val="50000"/>
                </a:schemeClr>
              </a:solidFill>
            </a:endParaRPr>
          </a:p>
        </p:txBody>
      </p:sp>
      <p:graphicFrame>
        <p:nvGraphicFramePr>
          <p:cNvPr id="6" name="Wykres 5"/>
          <p:cNvGraphicFramePr/>
          <p:nvPr/>
        </p:nvGraphicFramePr>
        <p:xfrm>
          <a:off x="500034" y="928670"/>
          <a:ext cx="8143932" cy="52149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00100" y="285728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pl-PL" sz="2000" dirty="0" smtClean="0">
                <a:solidFill>
                  <a:schemeClr val="accent3">
                    <a:lumMod val="50000"/>
                  </a:schemeClr>
                </a:solidFill>
              </a:rPr>
              <a:t>W 2020 roku w wyniku konkursów zostało podpisanych 551 umów dotacyjnych</a:t>
            </a:r>
            <a:r>
              <a:rPr lang="pl-PL" dirty="0" smtClean="0">
                <a:solidFill>
                  <a:schemeClr val="bg1"/>
                </a:solidFill>
              </a:rPr>
              <a:t/>
            </a:r>
            <a:br>
              <a:rPr lang="pl-PL" dirty="0" smtClean="0">
                <a:solidFill>
                  <a:schemeClr val="bg1"/>
                </a:solidFill>
              </a:rPr>
            </a:br>
            <a:endParaRPr lang="pl-PL" dirty="0"/>
          </a:p>
        </p:txBody>
      </p:sp>
      <p:pic>
        <p:nvPicPr>
          <p:cNvPr id="7" name="Symbol zastępczy zawartości 6" descr="wykres2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42976" y="928670"/>
            <a:ext cx="7072362" cy="542928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rostokąt 5"/>
          <p:cNvSpPr/>
          <p:nvPr/>
        </p:nvSpPr>
        <p:spPr>
          <a:xfrm>
            <a:off x="428625" y="285750"/>
            <a:ext cx="6786563" cy="40005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pl-PL" sz="20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Wykonanie planu dotacji za lata 2010 - </a:t>
            </a:r>
            <a:r>
              <a:rPr lang="pl-PL" sz="2000" b="1" dirty="0" smtClean="0">
                <a:solidFill>
                  <a:schemeClr val="accent3">
                    <a:lumMod val="50000"/>
                  </a:schemeClr>
                </a:solidFill>
                <a:latin typeface="+mn-lt"/>
              </a:rPr>
              <a:t>2020</a:t>
            </a:r>
            <a:endParaRPr lang="pl-PL" sz="2000" dirty="0">
              <a:solidFill>
                <a:schemeClr val="accent3">
                  <a:lumMod val="50000"/>
                </a:schemeClr>
              </a:solidFill>
              <a:latin typeface="+mn-lt"/>
            </a:endParaRPr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928688" y="785799"/>
          <a:ext cx="7858154" cy="5393006"/>
        </p:xfrm>
        <a:graphic>
          <a:graphicData uri="http://schemas.openxmlformats.org/drawingml/2006/table">
            <a:tbl>
              <a:tblPr/>
              <a:tblGrid>
                <a:gridCol w="2267288"/>
                <a:gridCol w="5590866"/>
              </a:tblGrid>
              <a:tr h="1394253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latin typeface="Verdana"/>
                          <a:ea typeface="Times New Roman"/>
                          <a:cs typeface="Arial CE"/>
                        </a:rPr>
                        <a:t>Wykonanie planu dotacji dla podmiotów nie zaliczanych do sektora finansów publicznych  i nie działających w celu osiągnięcia zysku w ujęciu dynamicznym w latach </a:t>
                      </a:r>
                      <a:r>
                        <a:rPr lang="pl-PL" sz="1400" b="1" dirty="0" smtClean="0">
                          <a:latin typeface="Verdana"/>
                          <a:ea typeface="Times New Roman"/>
                          <a:cs typeface="Arial CE"/>
                        </a:rPr>
                        <a:t>2010 </a:t>
                      </a:r>
                      <a:r>
                        <a:rPr lang="pl-PL" sz="1400" b="1" dirty="0">
                          <a:latin typeface="Verdana"/>
                          <a:ea typeface="Times New Roman"/>
                          <a:cs typeface="Arial CE"/>
                        </a:rPr>
                        <a:t>- </a:t>
                      </a:r>
                      <a:r>
                        <a:rPr lang="pl-PL" sz="1400" b="1" dirty="0" smtClean="0">
                          <a:latin typeface="Verdana"/>
                          <a:ea typeface="Times New Roman"/>
                          <a:cs typeface="Arial CE"/>
                        </a:rPr>
                        <a:t>2020 </a:t>
                      </a:r>
                      <a:r>
                        <a:rPr lang="pl-PL" sz="1400" b="1" dirty="0">
                          <a:latin typeface="Verdana"/>
                          <a:ea typeface="Times New Roman"/>
                          <a:cs typeface="Arial CE"/>
                        </a:rPr>
                        <a:t>(w zł)</a:t>
                      </a:r>
                      <a:endParaRPr lang="pl-PL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36352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>
                          <a:latin typeface="Verdana"/>
                          <a:ea typeface="Times New Roman"/>
                          <a:cs typeface="Arial CE"/>
                        </a:rPr>
                        <a:t>2010</a:t>
                      </a:r>
                      <a:endParaRPr lang="pl-PL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>
                          <a:latin typeface="Verdana"/>
                          <a:ea typeface="Times New Roman"/>
                          <a:cs typeface="Arial CE"/>
                        </a:rPr>
                        <a:t>62 877 901</a:t>
                      </a:r>
                      <a:endParaRPr lang="pl-PL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352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>
                          <a:latin typeface="Verdana"/>
                          <a:ea typeface="Times New Roman"/>
                          <a:cs typeface="Arial CE"/>
                        </a:rPr>
                        <a:t>2011</a:t>
                      </a:r>
                      <a:endParaRPr lang="pl-PL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>
                          <a:latin typeface="Verdana"/>
                          <a:ea typeface="Times New Roman"/>
                          <a:cs typeface="Arial CE"/>
                        </a:rPr>
                        <a:t>65 715 620</a:t>
                      </a:r>
                      <a:endParaRPr lang="pl-PL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352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>
                          <a:latin typeface="Verdana"/>
                          <a:ea typeface="Times New Roman"/>
                          <a:cs typeface="Arial CE"/>
                        </a:rPr>
                        <a:t>2012</a:t>
                      </a:r>
                      <a:endParaRPr lang="pl-PL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>
                          <a:latin typeface="Verdana"/>
                          <a:ea typeface="Times New Roman"/>
                          <a:cs typeface="Arial CE"/>
                        </a:rPr>
                        <a:t>73 298 996</a:t>
                      </a:r>
                      <a:endParaRPr lang="pl-PL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352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>
                          <a:latin typeface="Verdana"/>
                          <a:ea typeface="Times New Roman"/>
                          <a:cs typeface="Arial CE"/>
                        </a:rPr>
                        <a:t>2013</a:t>
                      </a:r>
                      <a:endParaRPr lang="pl-PL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latin typeface="Verdana"/>
                          <a:ea typeface="Times New Roman"/>
                          <a:cs typeface="Arial CE"/>
                        </a:rPr>
                        <a:t>69 561 969</a:t>
                      </a:r>
                      <a:endParaRPr lang="pl-PL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352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>
                          <a:latin typeface="Verdana"/>
                          <a:ea typeface="Times New Roman"/>
                          <a:cs typeface="Arial CE"/>
                        </a:rPr>
                        <a:t>2014</a:t>
                      </a:r>
                      <a:endParaRPr lang="pl-PL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>
                          <a:latin typeface="Verdana"/>
                          <a:ea typeface="Times New Roman"/>
                          <a:cs typeface="Arial CE"/>
                        </a:rPr>
                        <a:t>95 553 776</a:t>
                      </a:r>
                      <a:endParaRPr lang="pl-PL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352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>
                          <a:latin typeface="Verdana"/>
                          <a:ea typeface="Times New Roman"/>
                          <a:cs typeface="Arial CE"/>
                        </a:rPr>
                        <a:t>2015</a:t>
                      </a:r>
                      <a:endParaRPr lang="pl-PL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latin typeface="Verdana"/>
                          <a:ea typeface="Times New Roman"/>
                          <a:cs typeface="Arial CE"/>
                        </a:rPr>
                        <a:t>103 136 698 </a:t>
                      </a:r>
                      <a:endParaRPr lang="pl-PL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352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>
                          <a:latin typeface="Verdana"/>
                          <a:ea typeface="Times New Roman"/>
                          <a:cs typeface="Arial CE"/>
                        </a:rPr>
                        <a:t>2016</a:t>
                      </a:r>
                      <a:endParaRPr lang="pl-PL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>
                          <a:latin typeface="Verdana"/>
                          <a:ea typeface="Times New Roman"/>
                          <a:cs typeface="Arial CE"/>
                        </a:rPr>
                        <a:t>99 006 229</a:t>
                      </a:r>
                      <a:endParaRPr lang="pl-PL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352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>
                          <a:latin typeface="Verdana"/>
                          <a:ea typeface="Times New Roman"/>
                          <a:cs typeface="Arial CE"/>
                        </a:rPr>
                        <a:t>2017</a:t>
                      </a:r>
                      <a:endParaRPr lang="pl-PL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latin typeface="Verdana"/>
                          <a:ea typeface="Times New Roman"/>
                          <a:cs typeface="Arial CE"/>
                        </a:rPr>
                        <a:t>127 113 076</a:t>
                      </a:r>
                      <a:endParaRPr lang="pl-PL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352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>
                          <a:latin typeface="Verdana"/>
                          <a:ea typeface="Times New Roman"/>
                          <a:cs typeface="Arial CE"/>
                        </a:rPr>
                        <a:t>2018</a:t>
                      </a:r>
                      <a:endParaRPr lang="pl-PL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latin typeface="Verdana"/>
                          <a:ea typeface="Times New Roman"/>
                          <a:cs typeface="Arial CE"/>
                        </a:rPr>
                        <a:t>150 376 459</a:t>
                      </a:r>
                      <a:endParaRPr lang="pl-PL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352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latin typeface="Verdana"/>
                          <a:ea typeface="Times New Roman"/>
                          <a:cs typeface="Arial CE"/>
                        </a:rPr>
                        <a:t>2019</a:t>
                      </a:r>
                      <a:endParaRPr lang="pl-PL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latin typeface="Verdana"/>
                          <a:ea typeface="Times New Roman"/>
                          <a:cs typeface="Times New Roman"/>
                        </a:rPr>
                        <a:t>141 008 </a:t>
                      </a:r>
                      <a:r>
                        <a:rPr lang="pl-PL" sz="1400" b="1" dirty="0" smtClean="0">
                          <a:latin typeface="Verdana"/>
                          <a:ea typeface="Times New Roman"/>
                          <a:cs typeface="Times New Roman"/>
                        </a:rPr>
                        <a:t>569</a:t>
                      </a:r>
                      <a:endParaRPr lang="pl-PL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352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1" dirty="0" smtClean="0">
                          <a:latin typeface="+mn-lt"/>
                          <a:ea typeface="Times New Roman"/>
                          <a:cs typeface="Arial CE"/>
                        </a:rPr>
                        <a:t>2020</a:t>
                      </a:r>
                      <a:endParaRPr lang="pl-PL" sz="14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177 599 219</a:t>
                      </a:r>
                      <a:endParaRPr lang="pl-PL" sz="1400" dirty="0" smtClean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2875" y="28575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pl-PL" altLang="pl-PL" sz="2400" dirty="0" smtClean="0">
                <a:solidFill>
                  <a:schemeClr val="accent3">
                    <a:lumMod val="50000"/>
                  </a:schemeClr>
                </a:solidFill>
              </a:rPr>
              <a:t>Udostępnianie gminnych lokali użytkowych</a:t>
            </a:r>
            <a:r>
              <a:rPr lang="pl-PL" sz="2000" dirty="0" smtClean="0">
                <a:solidFill>
                  <a:schemeClr val="accent3">
                    <a:lumMod val="50000"/>
                  </a:schemeClr>
                </a:solidFill>
              </a:rPr>
              <a:t/>
            </a:r>
            <a:br>
              <a:rPr lang="pl-PL" sz="2000" dirty="0" smtClean="0">
                <a:solidFill>
                  <a:schemeClr val="accent3">
                    <a:lumMod val="50000"/>
                  </a:schemeClr>
                </a:solidFill>
              </a:rPr>
            </a:br>
            <a:endParaRPr lang="pl-PL" sz="20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79388" y="1500174"/>
            <a:ext cx="8393112" cy="4387864"/>
          </a:xfrm>
        </p:spPr>
        <p:txBody>
          <a:bodyPr/>
          <a:lstStyle/>
          <a:p>
            <a:pPr marL="342892" indent="-342892" algn="l">
              <a:lnSpc>
                <a:spcPct val="150000"/>
              </a:lnSpc>
              <a:defRPr/>
            </a:pPr>
            <a:r>
              <a:rPr lang="pl-PL" sz="1800" b="1" dirty="0" smtClean="0"/>
              <a:t>Udostępniono </a:t>
            </a:r>
            <a:r>
              <a:rPr lang="pl-PL" sz="2000" b="1" u="sng" dirty="0" smtClean="0"/>
              <a:t>406</a:t>
            </a:r>
            <a:r>
              <a:rPr lang="pl-PL" sz="1800" b="1" dirty="0" smtClean="0"/>
              <a:t> lokali użytkowych (w tym inne rodzaje nieruchomości)</a:t>
            </a:r>
          </a:p>
          <a:p>
            <a:pPr marL="342892" indent="-342892" algn="l">
              <a:lnSpc>
                <a:spcPct val="150000"/>
              </a:lnSpc>
              <a:buNone/>
              <a:defRPr/>
            </a:pPr>
            <a:endParaRPr lang="pl-PL" sz="1800" b="1" dirty="0" smtClean="0"/>
          </a:p>
          <a:p>
            <a:pPr marL="342892" indent="-342892" algn="l">
              <a:lnSpc>
                <a:spcPct val="150000"/>
              </a:lnSpc>
              <a:defRPr/>
            </a:pPr>
            <a:r>
              <a:rPr lang="pl-PL" sz="1800" b="1" dirty="0" smtClean="0"/>
              <a:t>Obowiązywało </a:t>
            </a:r>
            <a:r>
              <a:rPr lang="pl-PL" sz="2000" b="1" u="sng" dirty="0" smtClean="0"/>
              <a:t>621</a:t>
            </a:r>
            <a:r>
              <a:rPr lang="pl-PL" sz="1800" b="1" dirty="0" smtClean="0"/>
              <a:t> umów na krótkoterminowe udostępnienie  obiektów gminnych – np. sale gimnastyczne w szkołach oraz obiekty sportowe Młodzieżowego Centrum Sportu)</a:t>
            </a:r>
          </a:p>
          <a:p>
            <a:pPr marL="0" indent="0" algn="l">
              <a:lnSpc>
                <a:spcPct val="150000"/>
              </a:lnSpc>
              <a:buFont typeface="Wingdings" pitchFamily="2" charset="2"/>
              <a:buNone/>
              <a:defRPr/>
            </a:pPr>
            <a:endParaRPr lang="pl-PL" sz="1800" b="1" dirty="0" smtClean="0"/>
          </a:p>
          <a:p>
            <a:pPr marL="342892" indent="-342892" algn="l">
              <a:lnSpc>
                <a:spcPct val="150000"/>
              </a:lnSpc>
              <a:buNone/>
              <a:defRPr/>
            </a:pPr>
            <a:endParaRPr lang="pl-PL" sz="1800" b="1" dirty="0" smtClean="0"/>
          </a:p>
          <a:p>
            <a:pPr>
              <a:buFont typeface="Wingdings" pitchFamily="2" charset="2"/>
              <a:buNone/>
              <a:defRPr/>
            </a:pP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l-PL" altLang="pl-PL" sz="2400" dirty="0" smtClean="0">
                <a:solidFill>
                  <a:schemeClr val="accent3">
                    <a:lumMod val="50000"/>
                  </a:schemeClr>
                </a:solidFill>
              </a:rPr>
              <a:t>Udział NGO w zespołach doradczych</a:t>
            </a:r>
            <a:endParaRPr lang="pl-PL" sz="24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79388" y="1500174"/>
            <a:ext cx="7893050" cy="4387864"/>
          </a:xfrm>
        </p:spPr>
        <p:txBody>
          <a:bodyPr/>
          <a:lstStyle/>
          <a:p>
            <a:pPr marL="342892" indent="-342892">
              <a:lnSpc>
                <a:spcPct val="150000"/>
              </a:lnSpc>
              <a:defRPr/>
            </a:pPr>
            <a:r>
              <a:rPr lang="pl-PL" sz="1800" b="1" dirty="0" smtClean="0"/>
              <a:t>Wrocławska Rada Działalności Pożytku Publicznego</a:t>
            </a:r>
          </a:p>
          <a:p>
            <a:pPr marL="0" indent="0">
              <a:lnSpc>
                <a:spcPct val="150000"/>
              </a:lnSpc>
              <a:buFont typeface="Wingdings" pitchFamily="2" charset="2"/>
              <a:buNone/>
              <a:defRPr/>
            </a:pPr>
            <a:endParaRPr lang="pl-PL" sz="1800" b="1" dirty="0" smtClean="0"/>
          </a:p>
          <a:p>
            <a:pPr marL="342892" indent="-342892">
              <a:lnSpc>
                <a:spcPct val="150000"/>
              </a:lnSpc>
              <a:defRPr/>
            </a:pPr>
            <a:r>
              <a:rPr lang="pl-PL" sz="1800" b="1" dirty="0" smtClean="0"/>
              <a:t>Grupy Dialogu Społecznego</a:t>
            </a:r>
          </a:p>
          <a:p>
            <a:pPr marL="342892" indent="-342892">
              <a:lnSpc>
                <a:spcPct val="150000"/>
              </a:lnSpc>
              <a:buNone/>
              <a:defRPr/>
            </a:pPr>
            <a:endParaRPr lang="pl-PL" sz="1800" b="1" dirty="0" smtClean="0"/>
          </a:p>
          <a:p>
            <a:pPr marL="342892" indent="-342892">
              <a:lnSpc>
                <a:spcPct val="150000"/>
              </a:lnSpc>
              <a:defRPr/>
            </a:pPr>
            <a:r>
              <a:rPr lang="pl-PL" sz="1800" b="1" dirty="0" smtClean="0"/>
              <a:t>Grupy Branżowe</a:t>
            </a:r>
          </a:p>
          <a:p>
            <a:pPr marL="342892" indent="-342892">
              <a:lnSpc>
                <a:spcPct val="150000"/>
              </a:lnSpc>
              <a:defRPr/>
            </a:pPr>
            <a:endParaRPr lang="pl-PL" sz="1800" b="1" dirty="0" smtClean="0"/>
          </a:p>
          <a:p>
            <a:pPr marL="342892" indent="-342892">
              <a:lnSpc>
                <a:spcPct val="150000"/>
              </a:lnSpc>
              <a:defRPr/>
            </a:pPr>
            <a:r>
              <a:rPr lang="pl-PL" sz="1800" b="1" dirty="0" smtClean="0"/>
              <a:t>Rady społeczne przy Prezydencie Wrocławia</a:t>
            </a:r>
          </a:p>
          <a:p>
            <a:pPr>
              <a:defRPr/>
            </a:pP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ojekt domyślny">
  <a:themeElements>
    <a:clrScheme name="Projekt domyślny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rojekt domyślny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l-PL" altLang="pl-PL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anose="02020603050405020304" pitchFamily="18" charset="0"/>
            <a:cs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l-PL" altLang="pl-PL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anose="02020603050405020304" pitchFamily="18" charset="0"/>
            <a:cs typeface="Times New Roman" panose="02020603050405020304" pitchFamily="18" charset="0"/>
          </a:defRPr>
        </a:defPPr>
      </a:lstStyle>
    </a:lnDef>
  </a:objectDefaults>
  <a:extraClrSchemeLst>
    <a:extraClrScheme>
      <a:clrScheme name="Projekt domyślny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akiet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4569</TotalTime>
  <Words>434</Words>
  <Application>Microsoft Office PowerPoint</Application>
  <PresentationFormat>Pokaz na ekranie (4:3)</PresentationFormat>
  <Paragraphs>142</Paragraphs>
  <Slides>12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12</vt:i4>
      </vt:variant>
    </vt:vector>
  </HeadingPairs>
  <TitlesOfParts>
    <vt:vector size="13" baseType="lpstr">
      <vt:lpstr>Projekt domyślny</vt:lpstr>
      <vt:lpstr>Sprawozdanie z realizacji programu  współpracy miasta Wrocławia  z organizacjami pozarządowymi  w 2020 r.  </vt:lpstr>
      <vt:lpstr>Organizacje pozarządowe we Wrocławiu</vt:lpstr>
      <vt:lpstr>Otwarte konkursy ofert na realizację zadań publicznych - 2020 </vt:lpstr>
      <vt:lpstr>W 2020 roku zostało ogłoszonych 212 konkursów </vt:lpstr>
      <vt:lpstr>  W konkursach złożono łącznie 954 oferty  </vt:lpstr>
      <vt:lpstr>W 2020 roku w wyniku konkursów zostało podpisanych 551 umów dotacyjnych </vt:lpstr>
      <vt:lpstr>Slajd 7</vt:lpstr>
      <vt:lpstr>Udostępnianie gminnych lokali użytkowych </vt:lpstr>
      <vt:lpstr>Udział NGO w zespołach doradczych</vt:lpstr>
      <vt:lpstr>Szkolenia, opiniowanie</vt:lpstr>
      <vt:lpstr>Rok 2020  Podsumowanie</vt:lpstr>
      <vt:lpstr>Slajd 12</vt:lpstr>
    </vt:vector>
  </TitlesOfParts>
  <Company>UMW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WI</dc:creator>
  <cp:lastModifiedBy>umansk02</cp:lastModifiedBy>
  <cp:revision>59</cp:revision>
  <dcterms:created xsi:type="dcterms:W3CDTF">2011-11-28T14:23:11Z</dcterms:created>
  <dcterms:modified xsi:type="dcterms:W3CDTF">2021-03-30T19:18:25Z</dcterms:modified>
</cp:coreProperties>
</file>